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9"/>
  </p:notesMasterIdLst>
  <p:handoutMasterIdLst>
    <p:handoutMasterId r:id="rId20"/>
  </p:handoutMasterIdLst>
  <p:sldIdLst>
    <p:sldId id="264" r:id="rId5"/>
    <p:sldId id="260" r:id="rId6"/>
    <p:sldId id="267" r:id="rId7"/>
    <p:sldId id="270" r:id="rId8"/>
    <p:sldId id="273" r:id="rId9"/>
    <p:sldId id="272" r:id="rId10"/>
    <p:sldId id="294" r:id="rId11"/>
    <p:sldId id="274" r:id="rId12"/>
    <p:sldId id="281" r:id="rId13"/>
    <p:sldId id="282" r:id="rId14"/>
    <p:sldId id="283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C64AD-A702-42D9-8C27-1A73F4995E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08A4D3A2-CEEB-4E25-83B1-BA2A46CA8CD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Artificial Intelligence</a:t>
          </a:r>
          <a:endParaRPr lang="en-US" dirty="0"/>
        </a:p>
      </dgm:t>
    </dgm:pt>
    <dgm:pt modelId="{17ED7668-C7A2-411B-828D-708070FCAAC6}" type="parTrans" cxnId="{A6FB641B-0AF5-4ECD-BDDE-D85490EE8EF9}">
      <dgm:prSet/>
      <dgm:spPr/>
      <dgm:t>
        <a:bodyPr/>
        <a:lstStyle/>
        <a:p>
          <a:endParaRPr lang="en-US"/>
        </a:p>
      </dgm:t>
    </dgm:pt>
    <dgm:pt modelId="{9C7AE053-0AB0-457B-A930-61DA08D3F62C}" type="sibTrans" cxnId="{A6FB641B-0AF5-4ECD-BDDE-D85490EE8EF9}">
      <dgm:prSet/>
      <dgm:spPr/>
      <dgm:t>
        <a:bodyPr/>
        <a:lstStyle/>
        <a:p>
          <a:endParaRPr lang="en-US"/>
        </a:p>
      </dgm:t>
    </dgm:pt>
    <dgm:pt modelId="{1B33FB5C-F9BA-4278-8A24-45DFD21B322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Deep Learning</a:t>
          </a:r>
          <a:endParaRPr lang="en-US" dirty="0"/>
        </a:p>
      </dgm:t>
    </dgm:pt>
    <dgm:pt modelId="{787EC892-6682-48CB-884E-635396D44445}" type="parTrans" cxnId="{92BEB2E0-945D-4A01-BA22-6818F7C00303}">
      <dgm:prSet/>
      <dgm:spPr/>
      <dgm:t>
        <a:bodyPr/>
        <a:lstStyle/>
        <a:p>
          <a:endParaRPr lang="en-US"/>
        </a:p>
      </dgm:t>
    </dgm:pt>
    <dgm:pt modelId="{60A74963-9A97-419B-9B78-5CD81A79AF8F}" type="sibTrans" cxnId="{92BEB2E0-945D-4A01-BA22-6818F7C00303}">
      <dgm:prSet/>
      <dgm:spPr/>
      <dgm:t>
        <a:bodyPr/>
        <a:lstStyle/>
        <a:p>
          <a:endParaRPr lang="en-US"/>
        </a:p>
      </dgm:t>
    </dgm:pt>
    <dgm:pt modelId="{17D3A00E-1F7D-4191-9AEE-C43CFFF6441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Machine Learning</a:t>
          </a:r>
          <a:endParaRPr lang="en-US" dirty="0"/>
        </a:p>
      </dgm:t>
    </dgm:pt>
    <dgm:pt modelId="{010BCCCA-CB37-419A-B6D2-4F1AC86F8DC9}" type="sibTrans" cxnId="{6F0B2606-4A67-4D1D-AFA4-BD3298A6CA57}">
      <dgm:prSet/>
      <dgm:spPr/>
      <dgm:t>
        <a:bodyPr/>
        <a:lstStyle/>
        <a:p>
          <a:endParaRPr lang="en-US"/>
        </a:p>
      </dgm:t>
    </dgm:pt>
    <dgm:pt modelId="{31069C98-277C-41E3-A9FC-F99C462FB40B}" type="parTrans" cxnId="{6F0B2606-4A67-4D1D-AFA4-BD3298A6CA57}">
      <dgm:prSet/>
      <dgm:spPr/>
      <dgm:t>
        <a:bodyPr/>
        <a:lstStyle/>
        <a:p>
          <a:endParaRPr lang="en-US"/>
        </a:p>
      </dgm:t>
    </dgm:pt>
    <dgm:pt modelId="{84CC74DF-A3E9-428E-99CB-C4C8FDB85C7B}" type="pres">
      <dgm:prSet presAssocID="{6E0C64AD-A702-42D9-8C27-1A73F4995E3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F9D520-2468-4F92-9FB5-0C3C7B80D0C7}" type="pres">
      <dgm:prSet presAssocID="{08A4D3A2-CEEB-4E25-83B1-BA2A46CA8CDC}" presName="compNode" presStyleCnt="0"/>
      <dgm:spPr/>
    </dgm:pt>
    <dgm:pt modelId="{CCA632C9-3557-4881-8320-4CC3B08F97B9}" type="pres">
      <dgm:prSet presAssocID="{08A4D3A2-CEEB-4E25-83B1-BA2A46CA8CDC}" presName="iconBgRect" presStyleLbl="bgShp" presStyleIdx="0" presStyleCnt="3"/>
      <dgm:spPr/>
    </dgm:pt>
    <dgm:pt modelId="{A42CA7D0-F69E-48C6-9DF0-6E5B3AE4CFFF}" type="pres">
      <dgm:prSet presAssocID="{08A4D3A2-CEEB-4E25-83B1-BA2A46CA8C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EFECFA41-63C0-4C5B-8FA7-1F58B78C4721}" type="pres">
      <dgm:prSet presAssocID="{08A4D3A2-CEEB-4E25-83B1-BA2A46CA8CDC}" presName="spaceRect" presStyleCnt="0"/>
      <dgm:spPr/>
    </dgm:pt>
    <dgm:pt modelId="{2AF75701-CB1B-48CE-AFB4-BA116AC537BC}" type="pres">
      <dgm:prSet presAssocID="{08A4D3A2-CEEB-4E25-83B1-BA2A46CA8CDC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49201F0-13EB-4ED5-A727-98872C32D5F3}" type="pres">
      <dgm:prSet presAssocID="{9C7AE053-0AB0-457B-A930-61DA08D3F62C}" presName="sibTrans" presStyleCnt="0"/>
      <dgm:spPr/>
    </dgm:pt>
    <dgm:pt modelId="{FCACA5C1-0B53-4251-B311-0B34610EBB62}" type="pres">
      <dgm:prSet presAssocID="{17D3A00E-1F7D-4191-9AEE-C43CFFF64414}" presName="compNode" presStyleCnt="0"/>
      <dgm:spPr/>
    </dgm:pt>
    <dgm:pt modelId="{8FF1935C-6D71-4ED8-84A9-7BD0878A2214}" type="pres">
      <dgm:prSet presAssocID="{17D3A00E-1F7D-4191-9AEE-C43CFFF64414}" presName="iconBgRect" presStyleLbl="bgShp" presStyleIdx="1" presStyleCnt="3"/>
      <dgm:spPr/>
    </dgm:pt>
    <dgm:pt modelId="{246B43D7-FE04-4B7B-9B25-378E58D4256B}" type="pres">
      <dgm:prSet presAssocID="{17D3A00E-1F7D-4191-9AEE-C43CFFF644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93DCC901-48BA-4914-B7BE-F53B1680F025}" type="pres">
      <dgm:prSet presAssocID="{17D3A00E-1F7D-4191-9AEE-C43CFFF64414}" presName="spaceRect" presStyleCnt="0"/>
      <dgm:spPr/>
    </dgm:pt>
    <dgm:pt modelId="{BE6334F4-C5C9-4D51-AE07-B1421AC65735}" type="pres">
      <dgm:prSet presAssocID="{17D3A00E-1F7D-4191-9AEE-C43CFFF6441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DBBCDC1-A21C-4650-92F9-4AF449B429E8}" type="pres">
      <dgm:prSet presAssocID="{010BCCCA-CB37-419A-B6D2-4F1AC86F8DC9}" presName="sibTrans" presStyleCnt="0"/>
      <dgm:spPr/>
    </dgm:pt>
    <dgm:pt modelId="{9CE36B14-D910-4AA3-8C8F-4F2F304083E6}" type="pres">
      <dgm:prSet presAssocID="{1B33FB5C-F9BA-4278-8A24-45DFD21B3220}" presName="compNode" presStyleCnt="0"/>
      <dgm:spPr/>
    </dgm:pt>
    <dgm:pt modelId="{24E57220-B583-40A5-AA12-472355D13E7B}" type="pres">
      <dgm:prSet presAssocID="{1B33FB5C-F9BA-4278-8A24-45DFD21B3220}" presName="iconBgRect" presStyleLbl="bgShp" presStyleIdx="2" presStyleCnt="3"/>
      <dgm:spPr/>
    </dgm:pt>
    <dgm:pt modelId="{98921DC4-FFE1-45EA-BF88-1499985E9F26}" type="pres">
      <dgm:prSet presAssocID="{1B33FB5C-F9BA-4278-8A24-45DFD21B32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3E2203-86E9-4A3E-B27D-47838D8B9054}" type="pres">
      <dgm:prSet presAssocID="{1B33FB5C-F9BA-4278-8A24-45DFD21B3220}" presName="spaceRect" presStyleCnt="0"/>
      <dgm:spPr/>
    </dgm:pt>
    <dgm:pt modelId="{AC00C54C-DBE5-4D90-AC5B-F114DBA42609}" type="pres">
      <dgm:prSet presAssocID="{1B33FB5C-F9BA-4278-8A24-45DFD21B3220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A56C6B-0A4B-4E49-995A-5C684A2D7318}" type="presOf" srcId="{08A4D3A2-CEEB-4E25-83B1-BA2A46CA8CDC}" destId="{2AF75701-CB1B-48CE-AFB4-BA116AC537BC}" srcOrd="0" destOrd="0" presId="urn:microsoft.com/office/officeart/2018/5/layout/IconCircleLabelList"/>
    <dgm:cxn modelId="{92BEB2E0-945D-4A01-BA22-6818F7C00303}" srcId="{6E0C64AD-A702-42D9-8C27-1A73F4995E3A}" destId="{1B33FB5C-F9BA-4278-8A24-45DFD21B3220}" srcOrd="2" destOrd="0" parTransId="{787EC892-6682-48CB-884E-635396D44445}" sibTransId="{60A74963-9A97-419B-9B78-5CD81A79AF8F}"/>
    <dgm:cxn modelId="{A6FB641B-0AF5-4ECD-BDDE-D85490EE8EF9}" srcId="{6E0C64AD-A702-42D9-8C27-1A73F4995E3A}" destId="{08A4D3A2-CEEB-4E25-83B1-BA2A46CA8CDC}" srcOrd="0" destOrd="0" parTransId="{17ED7668-C7A2-411B-828D-708070FCAAC6}" sibTransId="{9C7AE053-0AB0-457B-A930-61DA08D3F62C}"/>
    <dgm:cxn modelId="{3324A3B7-1DEF-4A91-9EB1-19F859A35951}" type="presOf" srcId="{6E0C64AD-A702-42D9-8C27-1A73F4995E3A}" destId="{84CC74DF-A3E9-428E-99CB-C4C8FDB85C7B}" srcOrd="0" destOrd="0" presId="urn:microsoft.com/office/officeart/2018/5/layout/IconCircleLabelList"/>
    <dgm:cxn modelId="{2E075DA5-5F53-4C3F-9617-DF98BB7B7B09}" type="presOf" srcId="{1B33FB5C-F9BA-4278-8A24-45DFD21B3220}" destId="{AC00C54C-DBE5-4D90-AC5B-F114DBA42609}" srcOrd="0" destOrd="0" presId="urn:microsoft.com/office/officeart/2018/5/layout/IconCircleLabelList"/>
    <dgm:cxn modelId="{EDAF9AF1-CC96-493D-B8F7-3B0D38E1020D}" type="presOf" srcId="{17D3A00E-1F7D-4191-9AEE-C43CFFF64414}" destId="{BE6334F4-C5C9-4D51-AE07-B1421AC65735}" srcOrd="0" destOrd="0" presId="urn:microsoft.com/office/officeart/2018/5/layout/IconCircleLabelList"/>
    <dgm:cxn modelId="{6F0B2606-4A67-4D1D-AFA4-BD3298A6CA57}" srcId="{6E0C64AD-A702-42D9-8C27-1A73F4995E3A}" destId="{17D3A00E-1F7D-4191-9AEE-C43CFFF64414}" srcOrd="1" destOrd="0" parTransId="{31069C98-277C-41E3-A9FC-F99C462FB40B}" sibTransId="{010BCCCA-CB37-419A-B6D2-4F1AC86F8DC9}"/>
    <dgm:cxn modelId="{87CC4A0D-AF2C-4960-9E60-D5C103E4F128}" type="presParOf" srcId="{84CC74DF-A3E9-428E-99CB-C4C8FDB85C7B}" destId="{10F9D520-2468-4F92-9FB5-0C3C7B80D0C7}" srcOrd="0" destOrd="0" presId="urn:microsoft.com/office/officeart/2018/5/layout/IconCircleLabelList"/>
    <dgm:cxn modelId="{4FE8B040-9E40-48FE-A1EB-AD5A44EB820F}" type="presParOf" srcId="{10F9D520-2468-4F92-9FB5-0C3C7B80D0C7}" destId="{CCA632C9-3557-4881-8320-4CC3B08F97B9}" srcOrd="0" destOrd="0" presId="urn:microsoft.com/office/officeart/2018/5/layout/IconCircleLabelList"/>
    <dgm:cxn modelId="{9446D564-5A28-4E0A-B6FB-DAE158A2C8D0}" type="presParOf" srcId="{10F9D520-2468-4F92-9FB5-0C3C7B80D0C7}" destId="{A42CA7D0-F69E-48C6-9DF0-6E5B3AE4CFFF}" srcOrd="1" destOrd="0" presId="urn:microsoft.com/office/officeart/2018/5/layout/IconCircleLabelList"/>
    <dgm:cxn modelId="{43A717A6-2623-43B3-B2C3-1D11C68CFA1F}" type="presParOf" srcId="{10F9D520-2468-4F92-9FB5-0C3C7B80D0C7}" destId="{EFECFA41-63C0-4C5B-8FA7-1F58B78C4721}" srcOrd="2" destOrd="0" presId="urn:microsoft.com/office/officeart/2018/5/layout/IconCircleLabelList"/>
    <dgm:cxn modelId="{35468840-EC32-432A-9A41-0FA220350DF4}" type="presParOf" srcId="{10F9D520-2468-4F92-9FB5-0C3C7B80D0C7}" destId="{2AF75701-CB1B-48CE-AFB4-BA116AC537BC}" srcOrd="3" destOrd="0" presId="urn:microsoft.com/office/officeart/2018/5/layout/IconCircleLabelList"/>
    <dgm:cxn modelId="{19929F74-A493-45EC-9C6C-E5ADAE260C1E}" type="presParOf" srcId="{84CC74DF-A3E9-428E-99CB-C4C8FDB85C7B}" destId="{E49201F0-13EB-4ED5-A727-98872C32D5F3}" srcOrd="1" destOrd="0" presId="urn:microsoft.com/office/officeart/2018/5/layout/IconCircleLabelList"/>
    <dgm:cxn modelId="{ABDCE141-C31E-4A23-BE00-4240202561EC}" type="presParOf" srcId="{84CC74DF-A3E9-428E-99CB-C4C8FDB85C7B}" destId="{FCACA5C1-0B53-4251-B311-0B34610EBB62}" srcOrd="2" destOrd="0" presId="urn:microsoft.com/office/officeart/2018/5/layout/IconCircleLabelList"/>
    <dgm:cxn modelId="{9DD59746-BF8D-469B-9C86-3494D796F035}" type="presParOf" srcId="{FCACA5C1-0B53-4251-B311-0B34610EBB62}" destId="{8FF1935C-6D71-4ED8-84A9-7BD0878A2214}" srcOrd="0" destOrd="0" presId="urn:microsoft.com/office/officeart/2018/5/layout/IconCircleLabelList"/>
    <dgm:cxn modelId="{324C4915-A0FA-479E-B80E-F3611E791BF3}" type="presParOf" srcId="{FCACA5C1-0B53-4251-B311-0B34610EBB62}" destId="{246B43D7-FE04-4B7B-9B25-378E58D4256B}" srcOrd="1" destOrd="0" presId="urn:microsoft.com/office/officeart/2018/5/layout/IconCircleLabelList"/>
    <dgm:cxn modelId="{0E12A325-9B70-4706-A69A-474286E053FA}" type="presParOf" srcId="{FCACA5C1-0B53-4251-B311-0B34610EBB62}" destId="{93DCC901-48BA-4914-B7BE-F53B1680F025}" srcOrd="2" destOrd="0" presId="urn:microsoft.com/office/officeart/2018/5/layout/IconCircleLabelList"/>
    <dgm:cxn modelId="{943738F2-98AC-4260-BC58-E293A107F112}" type="presParOf" srcId="{FCACA5C1-0B53-4251-B311-0B34610EBB62}" destId="{BE6334F4-C5C9-4D51-AE07-B1421AC65735}" srcOrd="3" destOrd="0" presId="urn:microsoft.com/office/officeart/2018/5/layout/IconCircleLabelList"/>
    <dgm:cxn modelId="{993C64F8-B91F-4640-A079-B326D8580784}" type="presParOf" srcId="{84CC74DF-A3E9-428E-99CB-C4C8FDB85C7B}" destId="{CDBBCDC1-A21C-4650-92F9-4AF449B429E8}" srcOrd="3" destOrd="0" presId="urn:microsoft.com/office/officeart/2018/5/layout/IconCircleLabelList"/>
    <dgm:cxn modelId="{BA1EEE02-11A6-422D-BCBC-46E3147333B1}" type="presParOf" srcId="{84CC74DF-A3E9-428E-99CB-C4C8FDB85C7B}" destId="{9CE36B14-D910-4AA3-8C8F-4F2F304083E6}" srcOrd="4" destOrd="0" presId="urn:microsoft.com/office/officeart/2018/5/layout/IconCircleLabelList"/>
    <dgm:cxn modelId="{C2D90B3A-6526-4F93-8377-12DB36620C5A}" type="presParOf" srcId="{9CE36B14-D910-4AA3-8C8F-4F2F304083E6}" destId="{24E57220-B583-40A5-AA12-472355D13E7B}" srcOrd="0" destOrd="0" presId="urn:microsoft.com/office/officeart/2018/5/layout/IconCircleLabelList"/>
    <dgm:cxn modelId="{604EB832-B055-4AB9-B22F-07CCD97B3FC3}" type="presParOf" srcId="{9CE36B14-D910-4AA3-8C8F-4F2F304083E6}" destId="{98921DC4-FFE1-45EA-BF88-1499985E9F26}" srcOrd="1" destOrd="0" presId="urn:microsoft.com/office/officeart/2018/5/layout/IconCircleLabelList"/>
    <dgm:cxn modelId="{3CFF6985-2FE8-45AD-88F1-03E143863200}" type="presParOf" srcId="{9CE36B14-D910-4AA3-8C8F-4F2F304083E6}" destId="{033E2203-86E9-4A3E-B27D-47838D8B9054}" srcOrd="2" destOrd="0" presId="urn:microsoft.com/office/officeart/2018/5/layout/IconCircleLabelList"/>
    <dgm:cxn modelId="{CC0FB51F-A5B5-4ED9-B842-862EBF42C5AD}" type="presParOf" srcId="{9CE36B14-D910-4AA3-8C8F-4F2F304083E6}" destId="{AC00C54C-DBE5-4D90-AC5B-F114DBA4260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632C9-3557-4881-8320-4CC3B08F97B9}">
      <dsp:nvSpPr>
        <dsp:cNvPr id="0" name=""/>
        <dsp:cNvSpPr/>
      </dsp:nvSpPr>
      <dsp:spPr>
        <a:xfrm>
          <a:off x="450883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CA7D0-F69E-48C6-9DF0-6E5B3AE4CFFF}">
      <dsp:nvSpPr>
        <dsp:cNvPr id="0" name=""/>
        <dsp:cNvSpPr/>
      </dsp:nvSpPr>
      <dsp:spPr>
        <a:xfrm>
          <a:off x="750695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75701-CB1B-48CE-AFB4-BA116AC537BC}">
      <dsp:nvSpPr>
        <dsp:cNvPr id="0" name=""/>
        <dsp:cNvSpPr/>
      </dsp:nvSpPr>
      <dsp:spPr>
        <a:xfrm>
          <a:off x="1164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/>
            <a:t>Artificial Intelligence</a:t>
          </a:r>
          <a:endParaRPr lang="en-US" sz="2300" kern="1200" dirty="0"/>
        </a:p>
      </dsp:txBody>
      <dsp:txXfrm>
        <a:off x="1164" y="3106162"/>
        <a:ext cx="2306250" cy="720000"/>
      </dsp:txXfrm>
    </dsp:sp>
    <dsp:sp modelId="{8FF1935C-6D71-4ED8-84A9-7BD0878A2214}">
      <dsp:nvSpPr>
        <dsp:cNvPr id="0" name=""/>
        <dsp:cNvSpPr/>
      </dsp:nvSpPr>
      <dsp:spPr>
        <a:xfrm>
          <a:off x="3160727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B43D7-FE04-4B7B-9B25-378E58D4256B}">
      <dsp:nvSpPr>
        <dsp:cNvPr id="0" name=""/>
        <dsp:cNvSpPr/>
      </dsp:nvSpPr>
      <dsp:spPr>
        <a:xfrm>
          <a:off x="3460539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334F4-C5C9-4D51-AE07-B1421AC65735}">
      <dsp:nvSpPr>
        <dsp:cNvPr id="0" name=""/>
        <dsp:cNvSpPr/>
      </dsp:nvSpPr>
      <dsp:spPr>
        <a:xfrm>
          <a:off x="2711008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/>
            <a:t>Machine Learning</a:t>
          </a:r>
          <a:endParaRPr lang="en-US" sz="2300" kern="1200" dirty="0"/>
        </a:p>
      </dsp:txBody>
      <dsp:txXfrm>
        <a:off x="2711008" y="3106162"/>
        <a:ext cx="2306250" cy="720000"/>
      </dsp:txXfrm>
    </dsp:sp>
    <dsp:sp modelId="{24E57220-B583-40A5-AA12-472355D13E7B}">
      <dsp:nvSpPr>
        <dsp:cNvPr id="0" name=""/>
        <dsp:cNvSpPr/>
      </dsp:nvSpPr>
      <dsp:spPr>
        <a:xfrm>
          <a:off x="5870571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21DC4-FFE1-45EA-BF88-1499985E9F26}">
      <dsp:nvSpPr>
        <dsp:cNvPr id="0" name=""/>
        <dsp:cNvSpPr/>
      </dsp:nvSpPr>
      <dsp:spPr>
        <a:xfrm>
          <a:off x="6170383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0C54C-DBE5-4D90-AC5B-F114DBA42609}">
      <dsp:nvSpPr>
        <dsp:cNvPr id="0" name=""/>
        <dsp:cNvSpPr/>
      </dsp:nvSpPr>
      <dsp:spPr>
        <a:xfrm>
          <a:off x="5420852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/>
            <a:t>Deep Learning</a:t>
          </a:r>
          <a:endParaRPr lang="en-US" sz="2300" kern="1200" dirty="0"/>
        </a:p>
      </dsp:txBody>
      <dsp:txXfrm>
        <a:off x="5420852" y="3106162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9FDD9264-A478-4B82-A891-2BEA8BF9F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02A32A9-E857-46CE-8AA3-D318B7D646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4D755E9-CEF5-43A7-A514-4664F25F39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Medical Image Classification with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b="1" i="1" dirty="0"/>
              <a:t>V S Sanjay Babu</a:t>
            </a:r>
          </a:p>
          <a:p>
            <a:pPr algn="r"/>
            <a:r>
              <a:rPr lang="en-US" b="1" i="1" dirty="0"/>
              <a:t>V Dharshini</a:t>
            </a:r>
          </a:p>
          <a:p>
            <a:pPr algn="r"/>
            <a:r>
              <a:rPr lang="en-US" b="1" i="1" dirty="0"/>
              <a:t>A Ashwini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2BF879CD-ED15-450F-B829-699C694D2E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8D0D8D-AA6A-2B57-4264-2EF0F6B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CNN works ?</a:t>
            </a:r>
          </a:p>
        </p:txBody>
      </p:sp>
      <p:pic>
        <p:nvPicPr>
          <p:cNvPr id="4" name="Picture 2" descr="Convolutional neural network Images, Stock Photos &amp; Vectors | Shutterstock">
            <a:extLst>
              <a:ext uri="{FF2B5EF4-FFF2-40B4-BE49-F238E27FC236}">
                <a16:creationId xmlns="" xmlns:a16="http://schemas.microsoft.com/office/drawing/2014/main" id="{C4E40AC2-16CE-6996-C204-9E3F392231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3"/>
          <a:stretch/>
        </p:blipFill>
        <p:spPr bwMode="auto">
          <a:xfrm>
            <a:off x="4026568" y="1123838"/>
            <a:ext cx="7427495" cy="445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39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B91AFA-C9D7-DA3D-CE30-A81D2233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99881" cy="4601183"/>
          </a:xfrm>
        </p:spPr>
        <p:txBody>
          <a:bodyPr/>
          <a:lstStyle/>
          <a:p>
            <a:r>
              <a:rPr lang="en-US" sz="3600" dirty="0">
                <a:latin typeface="Berlin Sans FB" panose="020E0602020502020306" pitchFamily="34" charset="0"/>
              </a:rPr>
              <a:t>Mathematically represented as,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C0A664-C7FC-310D-8E8E-2CBD79061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6" descr="What Is A Convolutional Layer? -">
            <a:extLst>
              <a:ext uri="{FF2B5EF4-FFF2-40B4-BE49-F238E27FC236}">
                <a16:creationId xmlns="" xmlns:a16="http://schemas.microsoft.com/office/drawing/2014/main" id="{BEE7B49B-C452-3C99-9E06-DC26015C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299" y="864108"/>
            <a:ext cx="7362169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5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17F414-C9C8-11F9-4771-6A9DD305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 CENA" panose="02000000000000000000" pitchFamily="2" charset="0"/>
              </a:rPr>
              <a:t>U - 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ED2164-406A-B1F8-054A-201C096AD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err="1">
                <a:latin typeface="Berlin Sans FB" panose="020E0602020502020306" pitchFamily="34" charset="0"/>
              </a:rPr>
              <a:t>Ronneberger</a:t>
            </a:r>
            <a:r>
              <a:rPr lang="en-US" dirty="0">
                <a:latin typeface="Berlin Sans FB" panose="020E0602020502020306" pitchFamily="34" charset="0"/>
              </a:rPr>
              <a:t> proposed CNN-based U-Net architecture for segmentation in biomedical image data.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The architecture consists of a contracting path (left side) to capture context and an expansive symmetric path (right side) that enables precise localization.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U-Net is a generalized DLA used for quantification tasks such as cell detection and shape measurement in medical image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1198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3C978D-1A2B-5F5E-3E95-A96F7409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R CENA"/>
              </a:rPr>
              <a:t>U -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303AC5-1C00-38F0-F976-E96D4D1ED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 descr="U-Net: Convolutional Networks for Biomedical Image Segmentation">
            <a:extLst>
              <a:ext uri="{FF2B5EF4-FFF2-40B4-BE49-F238E27FC236}">
                <a16:creationId xmlns="" xmlns:a16="http://schemas.microsoft.com/office/drawing/2014/main" id="{52E34AD1-4758-E722-20E4-927F349F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8" y="864108"/>
            <a:ext cx="731520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79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3B0E32-CCAC-1BD9-60B4-A0F2DAC6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>
                <a:latin typeface="Bradley Hand ITC" panose="03070402050302030203" pitchFamily="66" charset="0"/>
              </a:rPr>
              <a:t>Thank You</a:t>
            </a:r>
            <a:endParaRPr lang="en-IN" sz="66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34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 CENA" panose="02000000000000000000" pitchFamily="2" charset="0"/>
              </a:rPr>
              <a:t>Techniques Used In Medical Analysis</a:t>
            </a:r>
          </a:p>
        </p:txBody>
      </p:sp>
      <p:graphicFrame>
        <p:nvGraphicFramePr>
          <p:cNvPr id="5" name="Content Placeholder 2" descr="icon circle label list SmartArt&#10;">
            <a:extLst>
              <a:ext uri="{FF2B5EF4-FFF2-40B4-BE49-F238E27FC236}">
                <a16:creationId xmlns="" xmlns:a16="http://schemas.microsoft.com/office/drawing/2014/main" id="{E1EF02BC-E474-418D-9FE3-2442600B9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434411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27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DE4A8F-B070-C810-25D0-92E94236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 CENA" panose="02000000000000000000" pitchFamily="2" charset="0"/>
              </a:rPr>
              <a:t>Use of AI in Medical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0701B7-7B3F-C2D3-7687-D4E876BA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The use of artificial intelligence (AI) in diagnostic medical imaging is undergoing extensive evaluation.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AI has shown impressive accuracy and sensitivity in the identification of imaging abnormalities and promises to enhance tissue-based detection and characterization.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607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66F3DD-F95F-AA6A-1474-177BBD33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03" y="1123836"/>
            <a:ext cx="2947482" cy="4601183"/>
          </a:xfrm>
        </p:spPr>
        <p:txBody>
          <a:bodyPr/>
          <a:lstStyle/>
          <a:p>
            <a:r>
              <a:rPr lang="en-US" dirty="0">
                <a:latin typeface="AR CENA" panose="02000000000000000000" pitchFamily="2" charset="0"/>
              </a:rPr>
              <a:t>Use of Machine Learning in Medical Analysis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272D91-E586-F687-4B5A-F39ECFC0F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In the healthcare setting machine</a:t>
            </a:r>
            <a:r>
              <a:rPr lang="en-US" i="1" dirty="0">
                <a:latin typeface="Berlin Sans FB" panose="020E0602020502020306" pitchFamily="34" charset="0"/>
              </a:rPr>
              <a:t> </a:t>
            </a:r>
            <a:r>
              <a:rPr lang="en-US" dirty="0">
                <a:latin typeface="Berlin Sans FB" panose="020E0602020502020306" pitchFamily="34" charset="0"/>
              </a:rPr>
              <a:t>learning can be used to help diagnose disease.</a:t>
            </a:r>
            <a:r>
              <a:rPr lang="en-US" dirty="0"/>
              <a:t>  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For Example Breast Cancer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08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0B5A4F-8A60-760B-5A42-1DAFC7829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 CENA" panose="02000000000000000000" pitchFamily="2" charset="0"/>
              </a:rPr>
              <a:t>In Medical Analysis ….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4D12A5-CC28-B9AB-C6E6-0A63B1CD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erlin Sans FB" panose="020E0602020502020306" pitchFamily="34" charset="0"/>
              </a:rPr>
              <a:t>Deep Learning Approach (DLA) in medical image analysis emerges as a fast-growing research field.</a:t>
            </a:r>
          </a:p>
          <a:p>
            <a:endParaRPr lang="en-US" dirty="0">
              <a:latin typeface="Berlin Sans FB" panose="020E0602020502020306" pitchFamily="34" charset="0"/>
            </a:endParaRPr>
          </a:p>
          <a:p>
            <a:r>
              <a:rPr lang="en-US" dirty="0">
                <a:latin typeface="Berlin Sans FB" panose="020E0602020502020306" pitchFamily="34" charset="0"/>
              </a:rPr>
              <a:t>DLA has been widely used in medical imaging to detect the presence or absence of the disease.</a:t>
            </a:r>
          </a:p>
          <a:p>
            <a:endParaRPr lang="en-US" dirty="0">
              <a:latin typeface="Berlin Sans FB" panose="020E0602020502020306" pitchFamily="34" charset="0"/>
            </a:endParaRPr>
          </a:p>
          <a:p>
            <a:r>
              <a:rPr lang="en-US" dirty="0">
                <a:latin typeface="Berlin Sans FB" panose="020E0602020502020306" pitchFamily="34" charset="0"/>
              </a:rPr>
              <a:t>Most of the DLA implementations concentrate on the X-ray images, computerized tomography, mammography images, and digital histopathology images.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295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41FCA3-0CFA-5B6D-9EC3-AB6CF9F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Deep Learning is Picking up ? </a:t>
            </a:r>
          </a:p>
        </p:txBody>
      </p:sp>
      <p:pic>
        <p:nvPicPr>
          <p:cNvPr id="4" name="Picture 2" descr="Why Deep Learning?">
            <a:extLst>
              <a:ext uri="{FF2B5EF4-FFF2-40B4-BE49-F238E27FC236}">
                <a16:creationId xmlns="" xmlns:a16="http://schemas.microsoft.com/office/drawing/2014/main" id="{445A72F7-D38C-A5C3-0801-E3DD0F9756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317" r="-93" b="8401"/>
          <a:stretch/>
        </p:blipFill>
        <p:spPr bwMode="auto">
          <a:xfrm>
            <a:off x="3868738" y="1001629"/>
            <a:ext cx="7315200" cy="48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738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787B1E-964C-4994-9AF4-B0DC6684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Medical Diagnosis 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5207630-9707-8798-413E-887F205A2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040" y="849179"/>
            <a:ext cx="7626576" cy="5150498"/>
          </a:xfrm>
        </p:spPr>
      </p:pic>
    </p:spTree>
    <p:extLst>
      <p:ext uri="{BB962C8B-B14F-4D97-AF65-F5344CB8AC3E}">
        <p14:creationId xmlns:p14="http://schemas.microsoft.com/office/powerpoint/2010/main" val="36020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5E65F4-B276-5ACE-C9FC-29EDA9B6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AR CENA" panose="02000000000000000000" pitchFamily="2" charset="0"/>
              </a:rPr>
              <a:t>Artificial Neural Networks (ANN)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A917FF-1B00-A832-780F-741267B29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Artificial neural networks (ANNs) or simulated neural networks   (SNNs), are a subset of Machine Learning</a:t>
            </a:r>
            <a:r>
              <a:rPr lang="en-US" dirty="0">
                <a:solidFill>
                  <a:srgbClr val="002060"/>
                </a:solidFill>
                <a:latin typeface="Berlin Sans FB" panose="020E0602020502020306" pitchFamily="34" charset="0"/>
              </a:rPr>
              <a:t> </a:t>
            </a:r>
            <a:r>
              <a:rPr lang="en-US" dirty="0">
                <a:latin typeface="Berlin Sans FB" panose="020E0602020502020306" pitchFamily="34" charset="0"/>
              </a:rPr>
              <a:t>and are at the heart of deep learning algorithms. 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Artificial Neural Networks (ANN) form the basis for most of the Deep Learning Approach (DLA).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ANN is a computational model structure that has some performance characteristics similar to biological neural networks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55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E2317-7A1C-A2E6-1E47-F84E8EF4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 CENA" panose="02000000000000000000" pitchFamily="2" charset="0"/>
              </a:rPr>
              <a:t>Convolutional neural networks (CNN)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55BB-FEC5-4903-CB2F-DF22A784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In neural networks, CNN is a unique family of deep learning models.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CNN is a major artificial visual network for the identification of medical image patterns.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The CNN is a method for reducing the </a:t>
            </a:r>
            <a:r>
              <a:rPr lang="en-US">
                <a:latin typeface="Berlin Sans FB" panose="020E0602020502020306" pitchFamily="34" charset="0"/>
              </a:rPr>
              <a:t>number </a:t>
            </a:r>
            <a:r>
              <a:rPr lang="en-US" smtClean="0">
                <a:latin typeface="Berlin Sans FB" panose="020E0602020502020306" pitchFamily="34" charset="0"/>
              </a:rPr>
              <a:t>of parameters</a:t>
            </a:r>
            <a:r>
              <a:rPr lang="en-US" dirty="0">
                <a:latin typeface="Berlin Sans FB" panose="020E0602020502020306" pitchFamily="34" charset="0"/>
              </a:rPr>
              <a:t>, allows a network to be deeper with fewer parameters.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Berlin Sans FB" panose="020E0602020502020306" pitchFamily="34" charset="0"/>
              </a:rPr>
              <a:t>The essential element of CNN is the handling of unstructured data through the convolution operation.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507692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321</TotalTime>
  <Words>327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 CENA</vt:lpstr>
      <vt:lpstr>Berlin Sans FB</vt:lpstr>
      <vt:lpstr>Bradley Hand ITC</vt:lpstr>
      <vt:lpstr>Calibri</vt:lpstr>
      <vt:lpstr>Corbel</vt:lpstr>
      <vt:lpstr>Wingdings</vt:lpstr>
      <vt:lpstr>Wingdings 2</vt:lpstr>
      <vt:lpstr>Frame</vt:lpstr>
      <vt:lpstr>Medical Image Classification with Deep Learning</vt:lpstr>
      <vt:lpstr>Techniques Used In Medical Analysis</vt:lpstr>
      <vt:lpstr>Use of AI in Medical Analysis</vt:lpstr>
      <vt:lpstr>Use of Machine Learning in Medical Analysis </vt:lpstr>
      <vt:lpstr>In Medical Analysis ….</vt:lpstr>
      <vt:lpstr>Why Deep Learning is Picking up ? </vt:lpstr>
      <vt:lpstr>Why Medical Diagnosis ? </vt:lpstr>
      <vt:lpstr>Artificial Neural Networks (ANN)</vt:lpstr>
      <vt:lpstr>Convolutional neural networks (CNN)</vt:lpstr>
      <vt:lpstr>How CNN works ?</vt:lpstr>
      <vt:lpstr>Mathematically represented as,</vt:lpstr>
      <vt:lpstr>U - Net</vt:lpstr>
      <vt:lpstr>U - Net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Image Classification with Deep Learning</dc:title>
  <dc:creator>Sanjay Babu</dc:creator>
  <cp:lastModifiedBy>Microsoft account</cp:lastModifiedBy>
  <cp:revision>6</cp:revision>
  <dcterms:created xsi:type="dcterms:W3CDTF">2022-05-08T08:02:28Z</dcterms:created>
  <dcterms:modified xsi:type="dcterms:W3CDTF">2022-09-15T06:26:07Z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